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2" r:id="rId3"/>
    <p:sldId id="258" r:id="rId4"/>
    <p:sldId id="259" r:id="rId5"/>
    <p:sldId id="260" r:id="rId6"/>
    <p:sldId id="261" r:id="rId7"/>
    <p:sldId id="274" r:id="rId8"/>
    <p:sldId id="271" r:id="rId9"/>
    <p:sldId id="270" r:id="rId10"/>
    <p:sldId id="276" r:id="rId11"/>
    <p:sldId id="266" r:id="rId12"/>
    <p:sldId id="267" r:id="rId13"/>
    <p:sldId id="277" r:id="rId1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B9E5"/>
    <a:srgbClr val="7F7F7F"/>
    <a:srgbClr val="A527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7106" autoAdjust="0"/>
  </p:normalViewPr>
  <p:slideViewPr>
    <p:cSldViewPr snapToGrid="0">
      <p:cViewPr varScale="1">
        <p:scale>
          <a:sx n="76" d="100"/>
          <a:sy n="76" d="100"/>
        </p:scale>
        <p:origin x="126" y="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82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99" y="0"/>
            <a:ext cx="2946189" cy="4982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6779C-111C-4357-B1E9-38F35EEF17F3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403"/>
            <a:ext cx="2946189" cy="4982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99" y="9428403"/>
            <a:ext cx="2946189" cy="4982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1875D-311A-434D-8D22-F723A50CDF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55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9EB4C-3163-4E99-BADE-1F592FB0FF13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BE438-15E1-4E2E-B101-173CAE397A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7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BE438-15E1-4E2E-B101-173CAE397AD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528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2" y="3085766"/>
            <a:ext cx="11262866" cy="27144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>
            <a:lvl1pPr>
              <a:buClr>
                <a:schemeClr val="bg1">
                  <a:lumMod val="50000"/>
                </a:schemeClr>
              </a:buClr>
              <a:defRPr/>
            </a:lvl1pPr>
            <a:lvl2pPr>
              <a:buClr>
                <a:schemeClr val="bg1">
                  <a:lumMod val="50000"/>
                </a:schemeClr>
              </a:buClr>
              <a:defRPr/>
            </a:lvl2pPr>
            <a:lvl3pPr>
              <a:buClr>
                <a:schemeClr val="bg1">
                  <a:lumMod val="50000"/>
                </a:schemeClr>
              </a:buClr>
              <a:defRPr/>
            </a:lvl3pPr>
            <a:lvl4pPr>
              <a:buClr>
                <a:schemeClr val="bg1">
                  <a:lumMod val="50000"/>
                </a:schemeClr>
              </a:buClr>
              <a:defRPr/>
            </a:lvl4pPr>
            <a:lvl5pPr>
              <a:buClr>
                <a:schemeClr val="bg1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0569" y="4541417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12610" y="4078122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816" y="4663310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4663309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606" y="5352824"/>
            <a:ext cx="886085" cy="12240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583" y="5653825"/>
            <a:ext cx="990351" cy="1368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33" y="5895338"/>
            <a:ext cx="845486" cy="88503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b="1" dirty="0" smtClean="0">
                <a:solidFill>
                  <a:srgbClr val="A52786"/>
                </a:solidFill>
                <a:latin typeface="GillSans" pitchFamily="34" charset="0"/>
              </a:rPr>
              <a:t>Council Data Breaches and Cyber CRIME</a:t>
            </a:r>
            <a:endParaRPr lang="en-GB" b="1" dirty="0">
              <a:solidFill>
                <a:srgbClr val="A52786"/>
              </a:solidFill>
              <a:latin typeface="GillSan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7F7F7F"/>
                </a:solidFill>
              </a:rPr>
              <a:t>Brian Brookes – Risk Manager, BHIB Insurance Brokers</a:t>
            </a:r>
            <a:endParaRPr lang="en-GB" sz="2000" b="1" dirty="0">
              <a:solidFill>
                <a:srgbClr val="7F7F7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342" y="3269553"/>
            <a:ext cx="3681827" cy="2366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924" y="3269553"/>
            <a:ext cx="3402012" cy="227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4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 smtClean="0"/>
              <a:t>How secure is your favourite password?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Betterbuys.com gave the following examples of the time it might take a hacker to crack a password in </a:t>
            </a:r>
            <a:r>
              <a:rPr lang="en-GB" dirty="0" smtClean="0"/>
              <a:t>2018</a:t>
            </a:r>
            <a:r>
              <a:rPr lang="en-GB" dirty="0"/>
              <a:t>:</a:t>
            </a:r>
          </a:p>
          <a:p>
            <a:pPr marL="0" indent="0">
              <a:buNone/>
            </a:pPr>
            <a:r>
              <a:rPr lang="en-GB" dirty="0" smtClean="0"/>
              <a:t>council</a:t>
            </a:r>
            <a:r>
              <a:rPr lang="en-GB" dirty="0"/>
              <a:t>					0.22 milliseconds</a:t>
            </a:r>
          </a:p>
          <a:p>
            <a:pPr marL="0" indent="0">
              <a:buNone/>
            </a:pPr>
            <a:r>
              <a:rPr lang="en-GB" dirty="0" smtClean="0"/>
              <a:t>Council</a:t>
            </a:r>
            <a:r>
              <a:rPr lang="en-GB" dirty="0"/>
              <a:t>					18 hours 58 minutes 27 </a:t>
            </a:r>
            <a:r>
              <a:rPr lang="en-GB" dirty="0" smtClean="0"/>
              <a:t>seconds</a:t>
            </a:r>
          </a:p>
          <a:p>
            <a:pPr marL="0" indent="0">
              <a:buNone/>
            </a:pPr>
            <a:r>
              <a:rPr lang="en-GB" dirty="0" smtClean="0"/>
              <a:t>Council1			       5 </a:t>
            </a:r>
            <a:r>
              <a:rPr lang="en-GB" dirty="0"/>
              <a:t>months 2 weeks 3 days </a:t>
            </a:r>
          </a:p>
          <a:p>
            <a:pPr marL="0" indent="0">
              <a:buNone/>
            </a:pPr>
            <a:r>
              <a:rPr lang="en-GB" dirty="0" smtClean="0"/>
              <a:t>CouncilNo1				</a:t>
            </a:r>
            <a:r>
              <a:rPr lang="en-GB" b="1" u="sng" dirty="0">
                <a:solidFill>
                  <a:srgbClr val="43B9E5"/>
                </a:solidFill>
              </a:rPr>
              <a:t>1 millennia 7 centuries 6 </a:t>
            </a:r>
            <a:r>
              <a:rPr lang="en-GB" b="1" u="sng" dirty="0" smtClean="0">
                <a:solidFill>
                  <a:srgbClr val="43B9E5"/>
                </a:solidFill>
              </a:rPr>
              <a:t>decades</a:t>
            </a:r>
            <a:endParaRPr lang="en-GB" dirty="0" smtClean="0">
              <a:solidFill>
                <a:srgbClr val="43B9E5"/>
              </a:solidFill>
            </a:endParaRPr>
          </a:p>
          <a:p>
            <a:pPr marL="0" indent="0">
              <a:buNone/>
            </a:pPr>
            <a:r>
              <a:rPr lang="en-GB" dirty="0" smtClean="0"/>
              <a:t>!Council98</a:t>
            </a:r>
            <a:r>
              <a:rPr lang="en-GB" dirty="0"/>
              <a:t>!				8414 millennia 5 decades 7 years</a:t>
            </a:r>
          </a:p>
          <a:p>
            <a:pPr marL="0" indent="0">
              <a:buNone/>
            </a:pPr>
            <a:r>
              <a:rPr lang="en-GB" dirty="0"/>
              <a:t>!</a:t>
            </a:r>
            <a:r>
              <a:rPr lang="en-GB" dirty="0" smtClean="0"/>
              <a:t>Council98!No1</a:t>
            </a:r>
            <a:r>
              <a:rPr lang="en-GB" dirty="0"/>
              <a:t>			</a:t>
            </a:r>
            <a:r>
              <a:rPr lang="en-GB" dirty="0" smtClean="0"/>
              <a:t>Infinity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371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5"/>
            <a:ext cx="11029616" cy="1277251"/>
          </a:xfrm>
        </p:spPr>
        <p:txBody>
          <a:bodyPr>
            <a:normAutofit fontScale="90000"/>
          </a:bodyPr>
          <a:lstStyle/>
          <a:p>
            <a:r>
              <a:rPr lang="en-GB" dirty="0"/>
              <a:t>Cyber Liability Insurance 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FIRST PARTY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Access to Industry </a:t>
            </a:r>
            <a:r>
              <a:rPr lang="en-GB" dirty="0" smtClean="0"/>
              <a:t>experts</a:t>
            </a:r>
            <a:endParaRPr lang="en-GB" dirty="0"/>
          </a:p>
          <a:p>
            <a:r>
              <a:rPr lang="en-GB" dirty="0"/>
              <a:t>Data breach legal expenses </a:t>
            </a:r>
            <a:endParaRPr lang="en-GB" dirty="0" smtClean="0"/>
          </a:p>
          <a:p>
            <a:r>
              <a:rPr lang="en-GB" dirty="0" smtClean="0"/>
              <a:t>Reputational </a:t>
            </a:r>
            <a:r>
              <a:rPr lang="en-GB" dirty="0"/>
              <a:t>loss </a:t>
            </a:r>
            <a:endParaRPr lang="en-GB" dirty="0" smtClean="0"/>
          </a:p>
          <a:p>
            <a:r>
              <a:rPr lang="en-GB" dirty="0" smtClean="0"/>
              <a:t>Forensic </a:t>
            </a:r>
            <a:r>
              <a:rPr lang="en-GB" dirty="0"/>
              <a:t>costs </a:t>
            </a:r>
            <a:endParaRPr lang="en-GB" dirty="0" smtClean="0"/>
          </a:p>
          <a:p>
            <a:r>
              <a:rPr lang="en-GB" dirty="0" smtClean="0"/>
              <a:t>Repair </a:t>
            </a:r>
            <a:r>
              <a:rPr lang="en-GB" dirty="0"/>
              <a:t>cost </a:t>
            </a:r>
            <a:endParaRPr lang="en-GB" dirty="0" smtClean="0"/>
          </a:p>
          <a:p>
            <a:r>
              <a:rPr lang="en-GB" dirty="0" smtClean="0"/>
              <a:t>Extortion Loss </a:t>
            </a:r>
            <a:r>
              <a:rPr lang="en-GB" dirty="0"/>
              <a:t>of business income &amp; Increased costs</a:t>
            </a:r>
          </a:p>
          <a:p>
            <a:r>
              <a:rPr lang="en-GB" dirty="0"/>
              <a:t>Data breach fines and penalties </a:t>
            </a:r>
            <a:endParaRPr lang="en-GB" dirty="0" smtClean="0"/>
          </a:p>
          <a:p>
            <a:r>
              <a:rPr lang="en-GB" dirty="0" smtClean="0"/>
              <a:t>Data </a:t>
            </a:r>
            <a:r>
              <a:rPr lang="en-GB" dirty="0"/>
              <a:t>breach notification </a:t>
            </a:r>
            <a:r>
              <a:rPr lang="en-GB" dirty="0" smtClean="0"/>
              <a:t>expenses</a:t>
            </a:r>
            <a:endParaRPr lang="en-GB" dirty="0"/>
          </a:p>
          <a:p>
            <a:r>
              <a:rPr lang="en-GB" dirty="0"/>
              <a:t>Credit/identity theft monitoring expenses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946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Cyber Liability Insurance </a:t>
            </a:r>
            <a:br>
              <a:rPr lang="en-GB" b="1" dirty="0"/>
            </a:br>
            <a:r>
              <a:rPr lang="en-GB" b="1" dirty="0" smtClean="0"/>
              <a:t>THIRD PARTY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Claims for </a:t>
            </a:r>
            <a:r>
              <a:rPr lang="en-GB" dirty="0" smtClean="0"/>
              <a:t>Direct Financial Loss</a:t>
            </a:r>
          </a:p>
          <a:p>
            <a:r>
              <a:rPr lang="en-GB" dirty="0" smtClean="0"/>
              <a:t>Privacy Claims for breach of Personal Identifiable Information  </a:t>
            </a:r>
          </a:p>
          <a:p>
            <a:r>
              <a:rPr lang="en-GB" dirty="0" smtClean="0"/>
              <a:t>Corruption </a:t>
            </a:r>
            <a:r>
              <a:rPr lang="en-GB" dirty="0"/>
              <a:t>of third party data by malicious code</a:t>
            </a:r>
          </a:p>
          <a:p>
            <a:r>
              <a:rPr lang="en-GB" dirty="0" smtClean="0"/>
              <a:t>Defamation, Libel or Slander </a:t>
            </a:r>
          </a:p>
          <a:p>
            <a:r>
              <a:rPr lang="en-GB" dirty="0" smtClean="0"/>
              <a:t>Negligent </a:t>
            </a:r>
            <a:r>
              <a:rPr lang="en-GB" dirty="0"/>
              <a:t>transmission of a virus </a:t>
            </a:r>
            <a:r>
              <a:rPr lang="en-GB" dirty="0" smtClean="0"/>
              <a:t>delivered </a:t>
            </a:r>
            <a:r>
              <a:rPr lang="en-GB" dirty="0"/>
              <a:t>via your network</a:t>
            </a:r>
          </a:p>
          <a:p>
            <a:r>
              <a:rPr lang="en-GB" dirty="0"/>
              <a:t>Distress </a:t>
            </a:r>
            <a:r>
              <a:rPr lang="en-GB" dirty="0" smtClean="0"/>
              <a:t>Claims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171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70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Cybercrime THE FACTS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Fraud and cyber crime are now the country's most common </a:t>
            </a:r>
            <a:r>
              <a:rPr lang="en-GB" dirty="0" smtClean="0"/>
              <a:t>offences</a:t>
            </a:r>
          </a:p>
          <a:p>
            <a:r>
              <a:rPr lang="en-GB" dirty="0" smtClean="0"/>
              <a:t>Costs </a:t>
            </a:r>
            <a:r>
              <a:rPr lang="en-GB" dirty="0"/>
              <a:t>the UK Economy in excess of £27bn per </a:t>
            </a:r>
            <a:r>
              <a:rPr lang="en-GB" dirty="0" smtClean="0"/>
              <a:t>year</a:t>
            </a:r>
          </a:p>
          <a:p>
            <a:r>
              <a:rPr lang="en-GB" dirty="0" smtClean="0"/>
              <a:t>An individual </a:t>
            </a:r>
            <a:r>
              <a:rPr lang="en-GB" dirty="0"/>
              <a:t>or Business now 50 times more likely to be a victim of fraud via the computer than a physical Crime</a:t>
            </a:r>
            <a:endParaRPr lang="en-GB" dirty="0" smtClean="0"/>
          </a:p>
          <a:p>
            <a:r>
              <a:rPr lang="en-GB" dirty="0" smtClean="0"/>
              <a:t>Government </a:t>
            </a:r>
            <a:r>
              <a:rPr lang="en-GB" dirty="0"/>
              <a:t>figures show that over 50% of businesses are </a:t>
            </a:r>
            <a:r>
              <a:rPr lang="en-GB" dirty="0" smtClean="0"/>
              <a:t>unprepared</a:t>
            </a:r>
          </a:p>
          <a:p>
            <a:r>
              <a:rPr lang="en-GB" dirty="0" smtClean="0"/>
              <a:t>Any Business is a potential target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784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RANSOMWARE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Demands a Ransom payment</a:t>
            </a:r>
          </a:p>
          <a:p>
            <a:r>
              <a:rPr lang="en-GB" dirty="0" smtClean="0"/>
              <a:t>Encrypts your Files </a:t>
            </a:r>
          </a:p>
          <a:p>
            <a:r>
              <a:rPr lang="en-GB" dirty="0" smtClean="0"/>
              <a:t>You might not get your files back </a:t>
            </a:r>
          </a:p>
          <a:p>
            <a:r>
              <a:rPr lang="en-GB" dirty="0" smtClean="0"/>
              <a:t>DON’T Pay the Ransom </a:t>
            </a:r>
          </a:p>
          <a:p>
            <a:r>
              <a:rPr lang="en-GB" dirty="0" smtClean="0"/>
              <a:t>Report to </a:t>
            </a:r>
            <a:r>
              <a:rPr lang="en-GB" dirty="0" err="1" smtClean="0"/>
              <a:t>Actionfraud</a:t>
            </a:r>
            <a:r>
              <a:rPr lang="en-GB" dirty="0"/>
              <a:t> on  </a:t>
            </a:r>
            <a:r>
              <a:rPr lang="en-GB" dirty="0" smtClean="0"/>
              <a:t>0300 </a:t>
            </a:r>
            <a:r>
              <a:rPr lang="en-GB" dirty="0"/>
              <a:t>123 2040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073" y="1935313"/>
            <a:ext cx="5091545" cy="384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053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PHISHING or SPEAR PHISHIING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801" y="1951897"/>
            <a:ext cx="11029615" cy="2349940"/>
          </a:xfrm>
        </p:spPr>
        <p:txBody>
          <a:bodyPr/>
          <a:lstStyle/>
          <a:p>
            <a:r>
              <a:rPr lang="en-GB" dirty="0" smtClean="0"/>
              <a:t>Phishing Email Received = Link = Fake Website =  Malware &amp; Credential Stealing</a:t>
            </a:r>
          </a:p>
          <a:p>
            <a:r>
              <a:rPr lang="en-GB" dirty="0" smtClean="0"/>
              <a:t>Phishing emails are not directly targeted at an individual </a:t>
            </a:r>
          </a:p>
          <a:p>
            <a:r>
              <a:rPr lang="en-GB" dirty="0" smtClean="0"/>
              <a:t>Spear Phishing attempts are highly targeted using Previous Research</a:t>
            </a:r>
          </a:p>
          <a:p>
            <a:endParaRPr lang="en-GB" dirty="0"/>
          </a:p>
        </p:txBody>
      </p:sp>
      <p:pic>
        <p:nvPicPr>
          <p:cNvPr id="2050" name="Picture 2" descr="https://phishme.com/wp-content/uploads/2011/07/Blog-gmail_screensh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536" y="3579542"/>
            <a:ext cx="5471146" cy="305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5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CEO FRAUD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1393977"/>
          </a:xfrm>
        </p:spPr>
        <p:txBody>
          <a:bodyPr/>
          <a:lstStyle/>
          <a:p>
            <a:r>
              <a:rPr lang="en-GB" dirty="0" smtClean="0"/>
              <a:t>“Please transfer £40,000 to this account,  its really urgent before 12pm please”  From CEO</a:t>
            </a:r>
          </a:p>
          <a:p>
            <a:r>
              <a:rPr lang="en-GB" dirty="0" smtClean="0"/>
              <a:t>Extremely difficult to get your money back </a:t>
            </a:r>
          </a:p>
          <a:p>
            <a:r>
              <a:rPr lang="en-GB" dirty="0" smtClean="0"/>
              <a:t>Verify &amp; Check ! </a:t>
            </a:r>
          </a:p>
        </p:txBody>
      </p:sp>
      <p:pic>
        <p:nvPicPr>
          <p:cNvPr id="3074" name="Picture 2" descr="https://cdn2.hubspot.net/hubfs/241394/images/W2_CEO_Fraud_emai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0" y="3207905"/>
            <a:ext cx="555307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dn2.hubspot.net/hubfs/441818/SpearPhish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68" y="3589801"/>
            <a:ext cx="4358441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82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THREATS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lvl="1" indent="-285750">
              <a:lnSpc>
                <a:spcPct val="80000"/>
              </a:lnSpc>
              <a:defRPr/>
            </a:pPr>
            <a:endParaRPr lang="en-GB" altLang="en-US" sz="2600" b="1" dirty="0">
              <a:solidFill>
                <a:schemeClr val="accent3"/>
              </a:solidFill>
            </a:endParaRPr>
          </a:p>
          <a:p>
            <a:pPr lvl="1">
              <a:spcAft>
                <a:spcPct val="0"/>
              </a:spcAft>
            </a:pPr>
            <a:r>
              <a:rPr lang="en-US" altLang="en-US" sz="2600" b="1" dirty="0" smtClean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DDOS </a:t>
            </a:r>
            <a:r>
              <a:rPr lang="en-US" sz="2600" b="1" dirty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(Denial of Service) </a:t>
            </a:r>
            <a:r>
              <a:rPr lang="en-US" altLang="en-US" sz="2600" b="1" dirty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Attack</a:t>
            </a:r>
          </a:p>
          <a:p>
            <a:pPr lvl="1">
              <a:spcAft>
                <a:spcPct val="0"/>
              </a:spcAft>
            </a:pPr>
            <a:endParaRPr lang="en-US" altLang="en-US" sz="2600" b="1" dirty="0">
              <a:solidFill>
                <a:schemeClr val="accent3">
                  <a:lumMod val="25000"/>
                </a:schemeClr>
              </a:solidFill>
              <a:ea typeface="MS PGothic" pitchFamily="34" charset="-128"/>
            </a:endParaRPr>
          </a:p>
          <a:p>
            <a:pPr lvl="1">
              <a:spcAft>
                <a:spcPct val="0"/>
              </a:spcAft>
            </a:pPr>
            <a:r>
              <a:rPr lang="en-US" altLang="en-US" sz="2600" b="1" dirty="0" smtClean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Rogue </a:t>
            </a:r>
            <a:r>
              <a:rPr lang="en-US" altLang="en-US" sz="2600" b="1" dirty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Employees.  </a:t>
            </a:r>
          </a:p>
          <a:p>
            <a:pPr lvl="1">
              <a:spcAft>
                <a:spcPct val="0"/>
              </a:spcAft>
            </a:pPr>
            <a:endParaRPr lang="en-US" altLang="en-US" sz="2600" b="1" dirty="0">
              <a:solidFill>
                <a:schemeClr val="accent3">
                  <a:lumMod val="25000"/>
                </a:schemeClr>
              </a:solidFill>
              <a:ea typeface="MS PGothic" pitchFamily="34" charset="-128"/>
            </a:endParaRPr>
          </a:p>
          <a:p>
            <a:pPr lvl="1">
              <a:spcAft>
                <a:spcPct val="0"/>
              </a:spcAft>
            </a:pPr>
            <a:r>
              <a:rPr lang="en-US" altLang="en-US" sz="2600" b="1" dirty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Negligent Employees</a:t>
            </a:r>
          </a:p>
          <a:p>
            <a:pPr marL="457200" lvl="1" indent="0">
              <a:spcAft>
                <a:spcPct val="0"/>
              </a:spcAft>
              <a:buNone/>
            </a:pPr>
            <a:endParaRPr lang="en-US" altLang="en-US" sz="2600" b="1" dirty="0">
              <a:solidFill>
                <a:schemeClr val="accent3">
                  <a:lumMod val="25000"/>
                </a:schemeClr>
              </a:solidFill>
              <a:ea typeface="MS PGothic" pitchFamily="34" charset="-128"/>
            </a:endParaRPr>
          </a:p>
          <a:p>
            <a:pPr lvl="1">
              <a:spcAft>
                <a:spcPct val="0"/>
              </a:spcAft>
            </a:pPr>
            <a:r>
              <a:rPr lang="en-US" sz="2600" b="1" dirty="0">
                <a:solidFill>
                  <a:schemeClr val="accent3">
                    <a:lumMod val="25000"/>
                  </a:schemeClr>
                </a:solidFill>
                <a:ea typeface="MS PGothic" pitchFamily="34" charset="-128"/>
              </a:rPr>
              <a:t>Telephone Scams </a:t>
            </a:r>
            <a:endParaRPr lang="en-GB" sz="2600" b="1" dirty="0">
              <a:solidFill>
                <a:schemeClr val="accent3">
                  <a:lumMod val="25000"/>
                </a:schemeClr>
              </a:solidFill>
              <a:ea typeface="MS PGothic" pitchFamily="34" charset="-128"/>
            </a:endParaRPr>
          </a:p>
          <a:p>
            <a:endParaRPr lang="en-GB" dirty="0"/>
          </a:p>
        </p:txBody>
      </p:sp>
      <p:pic>
        <p:nvPicPr>
          <p:cNvPr id="5122" name="Picture 2" descr="https://i1.wp.com/blog.privatewifi.com/wp-content/uploads/2015/12/wifi-pineapple.jpg?resize=720%2C3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716" y="3891124"/>
            <a:ext cx="3786693" cy="195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321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ICO fines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Nottinghamshire County Council fined £70,000 for leaving vulnerable people’s personal information exposed online for 5 years.</a:t>
            </a:r>
          </a:p>
          <a:p>
            <a:r>
              <a:rPr lang="en-GB" dirty="0" smtClean="0"/>
              <a:t>£70,000 fine for London Borough of Islington for failing to keep 89,000 peoples information secure on its parking ticket system website.</a:t>
            </a:r>
          </a:p>
          <a:p>
            <a:r>
              <a:rPr lang="en-GB" dirty="0" smtClean="0"/>
              <a:t>Gloucester City Council fined £100,000 after a cyber attacker accessed council employees sensitive personal information.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35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GDPR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Mandatory Notification – The ICO must be notified of any data breach with 72 hours of the breach being discovered</a:t>
            </a:r>
          </a:p>
          <a:p>
            <a:r>
              <a:rPr lang="en-GB" dirty="0"/>
              <a:t>Fines of up to 4% of worldwide turnover or EUR 20,000,000, whichever is higher.</a:t>
            </a:r>
          </a:p>
          <a:p>
            <a:r>
              <a:rPr lang="en-GB" dirty="0"/>
              <a:t>More Rights For Data Subjects   </a:t>
            </a:r>
            <a:r>
              <a:rPr lang="en-GB" dirty="0" smtClean="0"/>
              <a:t>i.e. </a:t>
            </a:r>
            <a:r>
              <a:rPr lang="en-GB" dirty="0"/>
              <a:t>Portability, erasure and objections to profiling</a:t>
            </a:r>
          </a:p>
          <a:p>
            <a:r>
              <a:rPr lang="en-GB" dirty="0"/>
              <a:t>Compensation for `Non Material` damage` has been added    - </a:t>
            </a:r>
            <a:r>
              <a:rPr lang="en-GB" dirty="0" smtClean="0"/>
              <a:t>i.e</a:t>
            </a:r>
            <a:r>
              <a:rPr lang="en-GB" dirty="0"/>
              <a:t>. Distress </a:t>
            </a:r>
            <a:r>
              <a:rPr lang="en-GB" dirty="0" smtClean="0"/>
              <a:t>Claims</a:t>
            </a:r>
          </a:p>
          <a:p>
            <a:pPr marL="0" indent="0">
              <a:buNone/>
            </a:pPr>
            <a:r>
              <a:rPr lang="en-GB" dirty="0"/>
              <a:t>     </a:t>
            </a:r>
            <a:endParaRPr lang="en-GB" dirty="0" smtClean="0"/>
          </a:p>
          <a:p>
            <a:pPr marL="0" indent="0" algn="r">
              <a:buNone/>
            </a:pPr>
            <a:r>
              <a:rPr lang="en-GB" b="1" dirty="0" smtClean="0">
                <a:solidFill>
                  <a:srgbClr val="43B9E5"/>
                </a:solidFill>
              </a:rPr>
              <a:t>Talk </a:t>
            </a:r>
            <a:r>
              <a:rPr lang="en-GB" b="1" dirty="0" err="1">
                <a:solidFill>
                  <a:srgbClr val="43B9E5"/>
                </a:solidFill>
              </a:rPr>
              <a:t>Talk</a:t>
            </a:r>
            <a:r>
              <a:rPr lang="en-GB" b="1" dirty="0">
                <a:solidFill>
                  <a:srgbClr val="43B9E5"/>
                </a:solidFill>
              </a:rPr>
              <a:t> fined £400,000 in 2016.</a:t>
            </a:r>
          </a:p>
          <a:p>
            <a:pPr marL="0" indent="0" algn="r">
              <a:buNone/>
            </a:pPr>
            <a:r>
              <a:rPr lang="en-GB" b="1" dirty="0" smtClean="0">
                <a:solidFill>
                  <a:srgbClr val="43B9E5"/>
                </a:solidFill>
              </a:rPr>
              <a:t>In </a:t>
            </a:r>
            <a:r>
              <a:rPr lang="en-GB" b="1" dirty="0">
                <a:solidFill>
                  <a:srgbClr val="43B9E5"/>
                </a:solidFill>
              </a:rPr>
              <a:t>May </a:t>
            </a:r>
            <a:r>
              <a:rPr lang="en-GB" b="1" dirty="0" smtClean="0">
                <a:solidFill>
                  <a:srgbClr val="43B9E5"/>
                </a:solidFill>
              </a:rPr>
              <a:t>2018, after GDPR applied, </a:t>
            </a:r>
            <a:r>
              <a:rPr lang="en-GB" b="1" dirty="0">
                <a:solidFill>
                  <a:srgbClr val="43B9E5"/>
                </a:solidFill>
              </a:rPr>
              <a:t>this could have been £73million.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433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you protect your Business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b="1" dirty="0"/>
              <a:t>User education and </a:t>
            </a:r>
            <a:r>
              <a:rPr lang="en-GB" b="1" dirty="0" smtClean="0"/>
              <a:t>awareness</a:t>
            </a:r>
          </a:p>
          <a:p>
            <a:r>
              <a:rPr lang="en-GB" b="1" dirty="0"/>
              <a:t>Information risk management regime </a:t>
            </a:r>
            <a:r>
              <a:rPr lang="en-GB" b="1" dirty="0" smtClean="0"/>
              <a:t> and  </a:t>
            </a:r>
            <a:r>
              <a:rPr lang="en-GB" b="1" dirty="0"/>
              <a:t>Incident management </a:t>
            </a:r>
          </a:p>
          <a:p>
            <a:r>
              <a:rPr lang="en-GB" b="1" dirty="0" smtClean="0"/>
              <a:t>Secure configuration</a:t>
            </a:r>
          </a:p>
          <a:p>
            <a:r>
              <a:rPr lang="en-GB" b="1" dirty="0" smtClean="0"/>
              <a:t>Network </a:t>
            </a:r>
            <a:r>
              <a:rPr lang="en-GB" b="1" dirty="0"/>
              <a:t>security </a:t>
            </a:r>
            <a:endParaRPr lang="en-GB" b="1" dirty="0" smtClean="0"/>
          </a:p>
          <a:p>
            <a:r>
              <a:rPr lang="en-GB" b="1" dirty="0" smtClean="0"/>
              <a:t>Managing </a:t>
            </a:r>
            <a:r>
              <a:rPr lang="en-GB" b="1" dirty="0"/>
              <a:t>user </a:t>
            </a:r>
            <a:r>
              <a:rPr lang="en-GB" b="1" dirty="0" smtClean="0"/>
              <a:t>privileges</a:t>
            </a:r>
          </a:p>
          <a:p>
            <a:r>
              <a:rPr lang="en-GB" b="1" dirty="0" smtClean="0"/>
              <a:t>Malware </a:t>
            </a:r>
            <a:r>
              <a:rPr lang="en-GB" b="1" dirty="0"/>
              <a:t>protection</a:t>
            </a:r>
          </a:p>
          <a:p>
            <a:r>
              <a:rPr lang="en-GB" b="1" dirty="0" smtClean="0"/>
              <a:t>Monitoring</a:t>
            </a:r>
            <a:endParaRPr lang="en-GB" b="1" dirty="0"/>
          </a:p>
          <a:p>
            <a:r>
              <a:rPr lang="en-GB" b="1" dirty="0" smtClean="0"/>
              <a:t>Removable </a:t>
            </a:r>
            <a:r>
              <a:rPr lang="en-GB" b="1" dirty="0"/>
              <a:t>media </a:t>
            </a:r>
            <a:r>
              <a:rPr lang="en-GB" b="1" dirty="0" smtClean="0"/>
              <a:t>controls</a:t>
            </a:r>
            <a:endParaRPr lang="en-GB" b="1" dirty="0"/>
          </a:p>
          <a:p>
            <a:r>
              <a:rPr lang="en-GB" b="1" dirty="0" smtClean="0"/>
              <a:t>Home </a:t>
            </a:r>
            <a:r>
              <a:rPr lang="en-GB" b="1" dirty="0"/>
              <a:t>and mobile working </a:t>
            </a:r>
            <a:r>
              <a:rPr lang="en-GB" b="1" dirty="0" smtClean="0"/>
              <a:t>policy</a:t>
            </a:r>
          </a:p>
          <a:p>
            <a:r>
              <a:rPr lang="en-GB" b="1" dirty="0" smtClean="0"/>
              <a:t>Vet Third Party Suppliers.   i.e. IT Supplier, cloud providers </a:t>
            </a:r>
            <a:endParaRPr lang="en-GB" b="1" dirty="0"/>
          </a:p>
          <a:p>
            <a:r>
              <a:rPr lang="en-GB" b="1" dirty="0" smtClean="0"/>
              <a:t>Consider Insurance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1207014"/>
      </p:ext>
    </p:extLst>
  </p:cSld>
  <p:clrMapOvr>
    <a:masterClrMapping/>
  </p:clrMapOvr>
</p:sld>
</file>

<file path=ppt/theme/theme1.xml><?xml version="1.0" encoding="utf-8"?>
<a:theme xmlns:a="http://schemas.openxmlformats.org/drawingml/2006/main" name="NALC">
  <a:themeElements>
    <a:clrScheme name="Custom 6">
      <a:dk1>
        <a:srgbClr val="43B9E5"/>
      </a:dk1>
      <a:lt1>
        <a:srgbClr val="FFFFFF"/>
      </a:lt1>
      <a:dk2>
        <a:srgbClr val="A6278B"/>
      </a:dk2>
      <a:lt2>
        <a:srgbClr val="43B9E5"/>
      </a:lt2>
      <a:accent1>
        <a:srgbClr val="A6278B"/>
      </a:accent1>
      <a:accent2>
        <a:srgbClr val="7F7F7F"/>
      </a:accent2>
      <a:accent3>
        <a:srgbClr val="FFFFFF"/>
      </a:accent3>
      <a:accent4>
        <a:srgbClr val="43B9E5"/>
      </a:accent4>
      <a:accent5>
        <a:srgbClr val="92D050"/>
      </a:accent5>
      <a:accent6>
        <a:srgbClr val="62259D"/>
      </a:accent6>
      <a:hlink>
        <a:srgbClr val="7F7F7F"/>
      </a:hlink>
      <a:folHlink>
        <a:srgbClr val="7F7F7F"/>
      </a:folHlink>
    </a:clrScheme>
    <a:fontScheme name="Custom 1">
      <a:majorFont>
        <a:latin typeface="Gotham Bold"/>
        <a:ea typeface=""/>
        <a:cs typeface=""/>
      </a:majorFont>
      <a:minorFont>
        <a:latin typeface="Gotham Book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CFDDF7C-98EC-421D-8695-833216B8BBF8}" vid="{43231238-6231-4A16-AE86-C19339BF87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BHIB Powerpoint Template</Template>
  <TotalTime>579</TotalTime>
  <Words>498</Words>
  <Application>Microsoft Office PowerPoint</Application>
  <PresentationFormat>Widescreen</PresentationFormat>
  <Paragraphs>82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MS PGothic</vt:lpstr>
      <vt:lpstr>Calibri</vt:lpstr>
      <vt:lpstr>GillSans</vt:lpstr>
      <vt:lpstr>Gotham Bold</vt:lpstr>
      <vt:lpstr>Gotham Book</vt:lpstr>
      <vt:lpstr>Wingdings 2</vt:lpstr>
      <vt:lpstr>NALC</vt:lpstr>
      <vt:lpstr>Council Data Breaches and Cyber CRIME</vt:lpstr>
      <vt:lpstr>Cybercrime THE FACTS </vt:lpstr>
      <vt:lpstr>RANSOMWARE </vt:lpstr>
      <vt:lpstr>PHISHING or SPEAR PHISHIING </vt:lpstr>
      <vt:lpstr>CEO FRAUD</vt:lpstr>
      <vt:lpstr>Other THREATS</vt:lpstr>
      <vt:lpstr>Recent ICO fines</vt:lpstr>
      <vt:lpstr>GDPR  </vt:lpstr>
      <vt:lpstr>How can you protect your Business </vt:lpstr>
      <vt:lpstr>How secure is your favourite password?</vt:lpstr>
      <vt:lpstr>Cyber Liability Insurance   FIRST PARTY  </vt:lpstr>
      <vt:lpstr>Cyber Liability Insurance  THIRD PARTY </vt:lpstr>
      <vt:lpstr>Questions?</vt:lpstr>
    </vt:vector>
  </TitlesOfParts>
  <Company>BHIB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Hall</dc:creator>
  <cp:lastModifiedBy>Ben Murray</cp:lastModifiedBy>
  <cp:revision>37</cp:revision>
  <cp:lastPrinted>2018-02-08T16:05:59Z</cp:lastPrinted>
  <dcterms:created xsi:type="dcterms:W3CDTF">2017-11-16T12:18:34Z</dcterms:created>
  <dcterms:modified xsi:type="dcterms:W3CDTF">2018-10-29T10:32:21Z</dcterms:modified>
</cp:coreProperties>
</file>